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7" r:id="rId9"/>
    <p:sldId id="268" r:id="rId10"/>
    <p:sldId id="262" r:id="rId11"/>
    <p:sldId id="263" r:id="rId12"/>
    <p:sldId id="264" r:id="rId13"/>
    <p:sldId id="265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3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8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3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4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599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2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7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56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04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41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8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96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6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27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3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8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57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887D5-1ACA-4FF5-806C-31B3D1B524D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EE1D3-5F57-4D38-812F-C002F36A5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47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E498FAD3-98B0-D301-FA7E-E61A38D48CAB}"/>
              </a:ext>
            </a:extLst>
          </p:cNvPr>
          <p:cNvSpPr/>
          <p:nvPr/>
        </p:nvSpPr>
        <p:spPr>
          <a:xfrm>
            <a:off x="896790" y="44244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CSCI 6991 Data Engineering Capstone</a:t>
            </a:r>
            <a:endParaRPr lang="en-US" sz="17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8CE1C3A-5969-95D3-8477-D6635F0DBA0D}"/>
              </a:ext>
            </a:extLst>
          </p:cNvPr>
          <p:cNvSpPr/>
          <p:nvPr/>
        </p:nvSpPr>
        <p:spPr>
          <a:xfrm>
            <a:off x="896790" y="47873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Group 3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Manrope" pitchFamily="34" charset="0"/>
              </a:rPr>
              <a:t>Bidhan Arzel (Y00883659)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latin typeface="Manrope" pitchFamily="34" charset="0"/>
              </a:rPr>
              <a:t>Dikkim</a:t>
            </a:r>
            <a:r>
              <a:rPr lang="en-US" sz="1750" dirty="0">
                <a:latin typeface="Manrope" pitchFamily="34" charset="0"/>
              </a:rPr>
              <a:t> Rai (Y00887134)</a:t>
            </a:r>
          </a:p>
        </p:txBody>
      </p:sp>
      <p:pic>
        <p:nvPicPr>
          <p:cNvPr id="12" name="Picture 11" descr="A person holding a tablet with a lock icon&#10;&#10;AI-generated content may be incorrect.">
            <a:extLst>
              <a:ext uri="{FF2B5EF4-FFF2-40B4-BE49-F238E27FC236}">
                <a16:creationId xmlns:a16="http://schemas.microsoft.com/office/drawing/2014/main" id="{58D4B23D-4BA0-E058-F018-460DC47C7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984" y="4034824"/>
            <a:ext cx="5013960" cy="282317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4009CD3-9BFC-5A79-6245-6B44C9F6FA73}"/>
              </a:ext>
            </a:extLst>
          </p:cNvPr>
          <p:cNvSpPr/>
          <p:nvPr/>
        </p:nvSpPr>
        <p:spPr>
          <a:xfrm>
            <a:off x="896790" y="152489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Title: Password Strength Checker &amp; Cybersecurity Awareness Quiz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363DEDF-95E0-8721-7619-9BB4247C7CEF}"/>
              </a:ext>
            </a:extLst>
          </p:cNvPr>
          <p:cNvSpPr/>
          <p:nvPr/>
        </p:nvSpPr>
        <p:spPr>
          <a:xfrm>
            <a:off x="893619" y="3808466"/>
            <a:ext cx="8312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dirty="0">
                <a:latin typeface="Alexandria Medium"/>
              </a:rPr>
              <a:t>Subtitle: A Web-Based Security Educational Tool </a:t>
            </a:r>
          </a:p>
        </p:txBody>
      </p:sp>
    </p:spTree>
    <p:extLst>
      <p:ext uri="{BB962C8B-B14F-4D97-AF65-F5344CB8AC3E}">
        <p14:creationId xmlns:p14="http://schemas.microsoft.com/office/powerpoint/2010/main" val="239464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yber security spending will hit $96bn in 2018 | IT Pro">
            <a:extLst>
              <a:ext uri="{FF2B5EF4-FFF2-40B4-BE49-F238E27FC236}">
                <a16:creationId xmlns:a16="http://schemas.microsoft.com/office/drawing/2014/main" id="{6B1D71D1-6768-4582-AA7A-1B84F9FAC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744" y="-1354060"/>
            <a:ext cx="12429744" cy="82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DA34EE0-BD6E-91A8-5702-1E790BEFFF2B}"/>
              </a:ext>
            </a:extLst>
          </p:cNvPr>
          <p:cNvSpPr/>
          <p:nvPr/>
        </p:nvSpPr>
        <p:spPr>
          <a:xfrm>
            <a:off x="470224" y="240657"/>
            <a:ext cx="10328839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2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Discussion</a:t>
            </a:r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7020205-C6A5-7B4F-5D18-C5616478DF9A}"/>
              </a:ext>
            </a:extLst>
          </p:cNvPr>
          <p:cNvSpPr/>
          <p:nvPr/>
        </p:nvSpPr>
        <p:spPr>
          <a:xfrm>
            <a:off x="634817" y="798242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Strengths</a:t>
            </a:r>
            <a:endParaRPr lang="en-US" sz="20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4BC3A98-5D9E-0D25-BB68-59F800E44891}"/>
              </a:ext>
            </a:extLst>
          </p:cNvPr>
          <p:cNvSpPr/>
          <p:nvPr/>
        </p:nvSpPr>
        <p:spPr>
          <a:xfrm>
            <a:off x="634817" y="1140190"/>
            <a:ext cx="6633448" cy="4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Interactive &amp; Educational</a:t>
            </a: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latin typeface="Manrope" pitchFamily="34" charset="0"/>
                <a:ea typeface="Manrope" pitchFamily="34" charset="-122"/>
              </a:rPr>
              <a:t>Api-based breach check</a:t>
            </a: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latin typeface="Manrope" pitchFamily="34" charset="0"/>
                <a:ea typeface="Manrope" pitchFamily="34" charset="-122"/>
              </a:rPr>
              <a:t>Real-time feedback</a:t>
            </a: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latin typeface="Manrope" pitchFamily="34" charset="0"/>
                <a:ea typeface="Manrope" pitchFamily="34" charset="-122"/>
              </a:rPr>
              <a:t>Gamified &amp; engaging</a:t>
            </a:r>
            <a:endParaRPr lang="en-US" sz="160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F3BD5F8C-63FB-A6C2-C8A4-A8DA21659700}"/>
              </a:ext>
            </a:extLst>
          </p:cNvPr>
          <p:cNvSpPr/>
          <p:nvPr/>
        </p:nvSpPr>
        <p:spPr>
          <a:xfrm>
            <a:off x="634817" y="2233342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Limitations</a:t>
            </a:r>
            <a:endParaRPr lang="en-US" sz="20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F5584D5D-BBF2-E45D-7F9A-C8F970B1F727}"/>
              </a:ext>
            </a:extLst>
          </p:cNvPr>
          <p:cNvSpPr/>
          <p:nvPr/>
        </p:nvSpPr>
        <p:spPr>
          <a:xfrm>
            <a:off x="634817" y="2575290"/>
            <a:ext cx="6633448" cy="4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Requires internet for HIBP API</a:t>
            </a: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latin typeface="Manrope" pitchFamily="34" charset="0"/>
                <a:ea typeface="Manrope" pitchFamily="34" charset="-122"/>
              </a:rPr>
              <a:t>Audio activation depends on user interaction</a:t>
            </a:r>
            <a:endParaRPr lang="en-US" sz="16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7EE650BC-F8DB-9F12-12E9-E4B79D1DE7C9}"/>
              </a:ext>
            </a:extLst>
          </p:cNvPr>
          <p:cNvSpPr/>
          <p:nvPr/>
        </p:nvSpPr>
        <p:spPr>
          <a:xfrm>
            <a:off x="634817" y="3255692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Future Work</a:t>
            </a:r>
            <a:endParaRPr lang="en-US" sz="20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A60FC801-0D0B-753F-53A8-EB5F96E8C3C6}"/>
              </a:ext>
            </a:extLst>
          </p:cNvPr>
          <p:cNvSpPr/>
          <p:nvPr/>
        </p:nvSpPr>
        <p:spPr>
          <a:xfrm>
            <a:off x="634817" y="3597640"/>
            <a:ext cx="6633448" cy="4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ML-powered password insights</a:t>
            </a: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latin typeface="Manrope" pitchFamily="34" charset="0"/>
                <a:ea typeface="Manrope" pitchFamily="34" charset="-122"/>
              </a:rPr>
              <a:t>Multi-language support</a:t>
            </a: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latin typeface="Manrope" pitchFamily="34" charset="0"/>
                <a:ea typeface="Manrope" pitchFamily="34" charset="-122"/>
              </a:rPr>
              <a:t>Mobile app version</a:t>
            </a:r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latin typeface="Manrope" pitchFamily="34" charset="0"/>
                <a:ea typeface="Manrope" pitchFamily="34" charset="-122"/>
              </a:rPr>
              <a:t>More training modules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303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" grpId="0" animBg="1"/>
      <p:bldP spid="3" grpId="0" animBg="1"/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4BCDE4-2ED7-15CE-51F9-224248EE57E2}"/>
              </a:ext>
            </a:extLst>
          </p:cNvPr>
          <p:cNvSpPr txBox="1"/>
          <p:nvPr/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B3A9C-BBBE-C435-3D21-CF37A2B8D163}"/>
              </a:ext>
            </a:extLst>
          </p:cNvPr>
          <p:cNvSpPr txBox="1"/>
          <p:nvPr/>
        </p:nvSpPr>
        <p:spPr>
          <a:xfrm>
            <a:off x="628044" y="2096064"/>
            <a:ext cx="5182205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Helps users build stronger passwords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Improves cybersecurity awareness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Fun, simple, and effective learning tool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Shows how UI/UX improves security behavior</a:t>
            </a:r>
          </a:p>
          <a:p>
            <a:pPr marL="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pic>
        <p:nvPicPr>
          <p:cNvPr id="8194" name="Picture 2" descr="Cyber Defense Team shares tips on staying cyber safe while working from  home – Jagwire">
            <a:extLst>
              <a:ext uri="{FF2B5EF4-FFF2-40B4-BE49-F238E27FC236}">
                <a16:creationId xmlns:a16="http://schemas.microsoft.com/office/drawing/2014/main" id="{5845077D-E686-9CB7-233D-3C4A2E58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8" r="11673" b="-3"/>
          <a:stretch>
            <a:fillRect/>
          </a:stretch>
        </p:blipFill>
        <p:spPr bwMode="auto">
          <a:xfrm>
            <a:off x="6357257" y="2210935"/>
            <a:ext cx="4833257" cy="3493180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2+ Thousand Cybersecurity Theme Royalty-Free Images, Stock Photos &amp;  Pictures | Shutterstock">
            <a:extLst>
              <a:ext uri="{FF2B5EF4-FFF2-40B4-BE49-F238E27FC236}">
                <a16:creationId xmlns:a16="http://schemas.microsoft.com/office/drawing/2014/main" id="{2C110F0D-6D98-AB10-98B6-77F6CC99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55" y="-669329"/>
            <a:ext cx="12275309" cy="1227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6ED1EFCC-8505-5693-FF6C-5F70F3B9AD7E}"/>
              </a:ext>
            </a:extLst>
          </p:cNvPr>
          <p:cNvSpPr/>
          <p:nvPr/>
        </p:nvSpPr>
        <p:spPr>
          <a:xfrm>
            <a:off x="4123328" y="2705633"/>
            <a:ext cx="7875197" cy="2790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Team Contributions</a:t>
            </a:r>
            <a:endParaRPr lang="en-US" sz="37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E59DEA9-1D37-4ECB-F73E-0A06CEF7C1DC}"/>
              </a:ext>
            </a:extLst>
          </p:cNvPr>
          <p:cNvSpPr/>
          <p:nvPr/>
        </p:nvSpPr>
        <p:spPr>
          <a:xfrm>
            <a:off x="2496105" y="4261940"/>
            <a:ext cx="7556421" cy="2035850"/>
          </a:xfrm>
          <a:prstGeom prst="roundRect">
            <a:avLst>
              <a:gd name="adj" fmla="val 833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E397627-3FAB-11EF-C882-F518908A2B86}"/>
              </a:ext>
            </a:extLst>
          </p:cNvPr>
          <p:cNvSpPr/>
          <p:nvPr/>
        </p:nvSpPr>
        <p:spPr>
          <a:xfrm>
            <a:off x="2671087" y="446232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Bidhan Arzel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</a:rPr>
              <a:t>Password scoring logic 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</a:rPr>
              <a:t>Entropy + breach API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</a:rPr>
              <a:t>Quiz logic &amp; stats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</a:rPr>
              <a:t>Celebration sound + debugging</a:t>
            </a: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3B59962-5EE0-1A27-EC63-848CFDA45511}"/>
              </a:ext>
            </a:extLst>
          </p:cNvPr>
          <p:cNvSpPr/>
          <p:nvPr/>
        </p:nvSpPr>
        <p:spPr>
          <a:xfrm>
            <a:off x="2671087" y="4879160"/>
            <a:ext cx="3385066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B8E4327C-787C-BA38-9A08-272160F699EC}"/>
              </a:ext>
            </a:extLst>
          </p:cNvPr>
          <p:cNvSpPr/>
          <p:nvPr/>
        </p:nvSpPr>
        <p:spPr>
          <a:xfrm>
            <a:off x="6122054" y="4261940"/>
            <a:ext cx="22860" cy="2035850"/>
          </a:xfrm>
          <a:prstGeom prst="roundRect">
            <a:avLst>
              <a:gd name="adj" fmla="val 1265116"/>
            </a:avLst>
          </a:prstGeom>
          <a:solidFill>
            <a:srgbClr val="B3D5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1A0D5A8-7190-807A-4F07-842C8A45DD30}"/>
              </a:ext>
            </a:extLst>
          </p:cNvPr>
          <p:cNvSpPr/>
          <p:nvPr/>
        </p:nvSpPr>
        <p:spPr>
          <a:xfrm>
            <a:off x="6441677" y="446232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 err="1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Dikkim</a:t>
            </a:r>
            <a:r>
              <a:rPr lang="en-US" sz="18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 Rai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</a:rPr>
              <a:t>UI/UX design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</a:rPr>
              <a:t>Theme System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</a:rPr>
              <a:t>Layout + animations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</a:rPr>
              <a:t>Confetti + visual polish</a:t>
            </a:r>
            <a:endParaRPr lang="en-US" sz="16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D7DF447A-8C5F-4E91-7CC1-A72B93174D43}"/>
              </a:ext>
            </a:extLst>
          </p:cNvPr>
          <p:cNvSpPr/>
          <p:nvPr/>
        </p:nvSpPr>
        <p:spPr>
          <a:xfrm>
            <a:off x="6441677" y="4879160"/>
            <a:ext cx="3385066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881215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inger pressing a button&#10;&#10;AI-generated content may be incorrect.">
            <a:extLst>
              <a:ext uri="{FF2B5EF4-FFF2-40B4-BE49-F238E27FC236}">
                <a16:creationId xmlns:a16="http://schemas.microsoft.com/office/drawing/2014/main" id="{38726580-9BC1-ACF7-8EAB-5B461F536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1"/>
            <a:ext cx="12185650" cy="68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42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D1A18D-775D-8E84-E0B7-DD97C3A54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EE6CA-8068-E8C8-2945-4DEC43C0EB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85" r="15105" b="1"/>
          <a:stretch>
            <a:fillRect/>
          </a:stretch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11" name="Picture 10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7AF1BCCA-840B-5BBB-08A4-2BC54C39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66" r="21119" b="3"/>
          <a:stretch>
            <a:fillRect/>
          </a:stretch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7" name="Picture 6" descr="A screenshot of a quiz&#10;&#10;AI-generated content may be incorrect.">
            <a:extLst>
              <a:ext uri="{FF2B5EF4-FFF2-40B4-BE49-F238E27FC236}">
                <a16:creationId xmlns:a16="http://schemas.microsoft.com/office/drawing/2014/main" id="{B1AAAE9D-0EFC-E40C-9F53-B6554608BD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7747"/>
          <a:stretch>
            <a:fillRect/>
          </a:stretch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0CE01A-BF3B-2724-FF4A-DE8B338AE8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897" r="13675" b="-2"/>
          <a:stretch>
            <a:fillRect/>
          </a:stretch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87BC481-3F03-788F-0B70-0CF1BF4759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886" r="18476" b="-3"/>
          <a:stretch>
            <a:fillRect/>
          </a:stretch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751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50D95-3AE7-38E9-EA6E-8A0E7EC2D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58B3-102B-2E29-73F5-5BBF636F0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2765839"/>
            <a:ext cx="10353761" cy="1326321"/>
          </a:xfrm>
        </p:spPr>
        <p:txBody>
          <a:bodyPr/>
          <a:lstStyle/>
          <a:p>
            <a:r>
              <a:rPr lang="en-US" dirty="0"/>
              <a:t>Thankyou!</a:t>
            </a:r>
          </a:p>
        </p:txBody>
      </p:sp>
    </p:spTree>
    <p:extLst>
      <p:ext uri="{BB962C8B-B14F-4D97-AF65-F5344CB8AC3E}">
        <p14:creationId xmlns:p14="http://schemas.microsoft.com/office/powerpoint/2010/main" val="2465582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3E92C8D-A91F-EFE5-D42B-6E22885C9E28}"/>
              </a:ext>
            </a:extLst>
          </p:cNvPr>
          <p:cNvSpPr/>
          <p:nvPr/>
        </p:nvSpPr>
        <p:spPr>
          <a:xfrm>
            <a:off x="8154444" y="609600"/>
            <a:ext cx="3113112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1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Introduction: Empowering Digital Security</a:t>
            </a:r>
          </a:p>
        </p:txBody>
      </p:sp>
      <p:pic>
        <p:nvPicPr>
          <p:cNvPr id="3074" name="Picture 2" descr="What Are the Pros and Cons of Cyber Security? - Technology Solutions">
            <a:extLst>
              <a:ext uri="{FF2B5EF4-FFF2-40B4-BE49-F238E27FC236}">
                <a16:creationId xmlns:a16="http://schemas.microsoft.com/office/drawing/2014/main" id="{9EA15C5E-6C0E-97DD-20D8-44EF77EFF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6" r="26248"/>
          <a:stretch>
            <a:fillRect/>
          </a:stretch>
        </p:blipFill>
        <p:spPr bwMode="auto">
          <a:xfrm>
            <a:off x="20" y="10"/>
            <a:ext cx="755292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EE1EBE-5A3C-ABDC-74A2-E4D3E4E8E97D}"/>
              </a:ext>
            </a:extLst>
          </p:cNvPr>
          <p:cNvSpPr txBox="1"/>
          <p:nvPr/>
        </p:nvSpPr>
        <p:spPr>
          <a:xfrm>
            <a:off x="7525793" y="2096064"/>
            <a:ext cx="4291555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Cyber threats increasing</a:t>
            </a: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Weak passwords </a:t>
            </a:r>
            <a:r>
              <a:rPr lang="en-US" dirty="0"/>
              <a:t>→ 80%                                                           of breaches</a:t>
            </a: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Users struggle to judge password strength</a:t>
            </a: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Our tool provides real-time guidance + quiz learning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8139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2 Types of Phishing Attacks to Watch Out For - Helixstorm">
            <a:extLst>
              <a:ext uri="{FF2B5EF4-FFF2-40B4-BE49-F238E27FC236}">
                <a16:creationId xmlns:a16="http://schemas.microsoft.com/office/drawing/2014/main" id="{C4EEE0AD-FEBD-3A4D-49DD-DE2B473F6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r="-1" b="-1"/>
          <a:stretch>
            <a:fillRect/>
          </a:stretch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C6608FE6-FFED-45C2-5A62-5770CADE76F9}"/>
              </a:ext>
            </a:extLst>
          </p:cNvPr>
          <p:cNvSpPr/>
          <p:nvPr/>
        </p:nvSpPr>
        <p:spPr>
          <a:xfrm>
            <a:off x="913795" y="31115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56228DFB-ADD1-0B6F-70CA-3E55EC30F403}"/>
              </a:ext>
            </a:extLst>
          </p:cNvPr>
          <p:cNvSpPr/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Attackers use brute-force, dictionary, leaked databases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Users reuse weak passwords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Low understanding of entropy &amp; strength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Security training is often boring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interactive tools</a:t>
            </a: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221867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T Admins Continue to Use Weak Passwords">
            <a:extLst>
              <a:ext uri="{FF2B5EF4-FFF2-40B4-BE49-F238E27FC236}">
                <a16:creationId xmlns:a16="http://schemas.microsoft.com/office/drawing/2014/main" id="{C3470140-BE67-D97A-B508-B7373998A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>
            <a:fillRect/>
          </a:stretch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452A1-6097-5844-1546-C725D490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900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296D63-30DB-1592-12F6-B8F1FA94140B}"/>
              </a:ext>
            </a:extLst>
          </p:cNvPr>
          <p:cNvSpPr txBox="1"/>
          <p:nvPr/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Users create weak, predictable passwords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Reuse of breached passwords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Low awareness of phishing &amp; scams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Need better password education + awareness training</a:t>
            </a: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051B7A-58A6-482B-BDE3-B0D13315A32A}"/>
              </a:ext>
            </a:extLst>
          </p:cNvPr>
          <p:cNvSpPr txBox="1">
            <a:spLocks/>
          </p:cNvSpPr>
          <p:nvPr/>
        </p:nvSpPr>
        <p:spPr>
          <a:xfrm>
            <a:off x="838200" y="21538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896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8" name="Picture 18" descr="Open data: Your questions answered – On the Issues">
            <a:extLst>
              <a:ext uri="{FF2B5EF4-FFF2-40B4-BE49-F238E27FC236}">
                <a16:creationId xmlns:a16="http://schemas.microsoft.com/office/drawing/2014/main" id="{27CE6A58-6667-3513-9A40-E2CAD1834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6074" y="-322581"/>
            <a:ext cx="15624680" cy="878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0E3E6-AF45-E8C4-22F4-41B2FCF0958A}"/>
              </a:ext>
            </a:extLst>
          </p:cNvPr>
          <p:cNvSpPr txBox="1"/>
          <p:nvPr/>
        </p:nvSpPr>
        <p:spPr>
          <a:xfrm>
            <a:off x="1747193" y="1213439"/>
            <a:ext cx="8565077" cy="63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ts val="4450"/>
              </a:lnSpc>
              <a:buNone/>
            </a:pPr>
            <a:r>
              <a:rPr lang="en-US" sz="32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Methodology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E1E123-9DEF-1F1B-FF44-4674BBC029DD}"/>
              </a:ext>
            </a:extLst>
          </p:cNvPr>
          <p:cNvSpPr txBox="1"/>
          <p:nvPr/>
        </p:nvSpPr>
        <p:spPr>
          <a:xfrm>
            <a:off x="1810693" y="1727789"/>
            <a:ext cx="8565077" cy="63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ts val="4450"/>
              </a:lnSpc>
              <a:buNone/>
            </a:pPr>
            <a:r>
              <a:rPr lang="en-US" sz="24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Password</a:t>
            </a:r>
            <a:r>
              <a:rPr lang="en-US" sz="32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 </a:t>
            </a:r>
            <a:r>
              <a:rPr lang="en-US" sz="24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Checker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33BA-13F9-DAF9-A688-9CFD695502FE}"/>
              </a:ext>
            </a:extLst>
          </p:cNvPr>
          <p:cNvSpPr txBox="1"/>
          <p:nvPr/>
        </p:nvSpPr>
        <p:spPr>
          <a:xfrm>
            <a:off x="7034568" y="2642164"/>
            <a:ext cx="5313117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Real-time score (0-4)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Entropy calculation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Common-password blacklist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Character analysis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Weak/strong/passphrase generator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Breach check (</a:t>
            </a: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HavelBeenPwned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)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Dashboard summary</a:t>
            </a:r>
          </a:p>
        </p:txBody>
      </p:sp>
    </p:spTree>
    <p:extLst>
      <p:ext uri="{BB962C8B-B14F-4D97-AF65-F5344CB8AC3E}">
        <p14:creationId xmlns:p14="http://schemas.microsoft.com/office/powerpoint/2010/main" val="2180588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37853-C91C-0BE7-57D5-507576C3D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8" name="Picture 18">
            <a:extLst>
              <a:ext uri="{FF2B5EF4-FFF2-40B4-BE49-F238E27FC236}">
                <a16:creationId xmlns:a16="http://schemas.microsoft.com/office/drawing/2014/main" id="{22EB405F-459D-F7E3-0598-545133A9D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373374" y="-4218"/>
            <a:ext cx="15624680" cy="8202957"/>
          </a:xfrm>
          <a:prstGeom prst="rect">
            <a:avLst/>
          </a:prstGeom>
          <a:noFill/>
          <a:effectLst>
            <a:glow rad="127000">
              <a:schemeClr val="bg1"/>
            </a:glow>
            <a:reflection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83BA2-ABA2-651E-3973-69C435378B35}"/>
              </a:ext>
            </a:extLst>
          </p:cNvPr>
          <p:cNvSpPr txBox="1"/>
          <p:nvPr/>
        </p:nvSpPr>
        <p:spPr>
          <a:xfrm>
            <a:off x="1747193" y="1213439"/>
            <a:ext cx="8565077" cy="630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ts val="4450"/>
              </a:lnSpc>
              <a:buNone/>
            </a:pPr>
            <a:r>
              <a:rPr lang="en-US" sz="32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Methodology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91BA3-6382-9A36-1CE7-16830DA8B1A4}"/>
              </a:ext>
            </a:extLst>
          </p:cNvPr>
          <p:cNvSpPr txBox="1"/>
          <p:nvPr/>
        </p:nvSpPr>
        <p:spPr>
          <a:xfrm>
            <a:off x="108893" y="1727789"/>
            <a:ext cx="8565077" cy="60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ts val="4450"/>
              </a:lnSpc>
              <a:buNone/>
            </a:pPr>
            <a:r>
              <a:rPr lang="en-US" sz="24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Quiz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F4A5B-A3AB-B345-E48E-3E9606B67D4B}"/>
              </a:ext>
            </a:extLst>
          </p:cNvPr>
          <p:cNvSpPr txBox="1"/>
          <p:nvPr/>
        </p:nvSpPr>
        <p:spPr>
          <a:xfrm>
            <a:off x="7872768" y="2642164"/>
            <a:ext cx="5313117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65-question bank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Random 5 each session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Randomized options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Instant feedback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LocalStorage</a:t>
            </a: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stats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Confetti, sounds, badges</a:t>
            </a:r>
          </a:p>
        </p:txBody>
      </p:sp>
    </p:spTree>
    <p:extLst>
      <p:ext uri="{BB962C8B-B14F-4D97-AF65-F5344CB8AC3E}">
        <p14:creationId xmlns:p14="http://schemas.microsoft.com/office/powerpoint/2010/main" val="28226721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uter screen with a lock and circuit board&#10;&#10;AI-generated content may be incorrect.">
            <a:extLst>
              <a:ext uri="{FF2B5EF4-FFF2-40B4-BE49-F238E27FC236}">
                <a16:creationId xmlns:a16="http://schemas.microsoft.com/office/drawing/2014/main" id="{5BCCC4D6-F11C-0DDF-D15B-CAE4F66DC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69" y="201315"/>
            <a:ext cx="9251796" cy="6167863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B32CC06-F35E-225E-C31B-B2576EB53A37}"/>
              </a:ext>
            </a:extLst>
          </p:cNvPr>
          <p:cNvSpPr/>
          <p:nvPr/>
        </p:nvSpPr>
        <p:spPr>
          <a:xfrm>
            <a:off x="8565698" y="481846"/>
            <a:ext cx="8039219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System Architecture</a:t>
            </a:r>
            <a:endParaRPr lang="en-US" sz="34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0A135079-B0F2-6271-32D6-20B5279CA57F}"/>
              </a:ext>
            </a:extLst>
          </p:cNvPr>
          <p:cNvSpPr/>
          <p:nvPr/>
        </p:nvSpPr>
        <p:spPr>
          <a:xfrm>
            <a:off x="8836292" y="1290452"/>
            <a:ext cx="8039219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00"/>
              </a:lnSpc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HTML, CSS, </a:t>
            </a:r>
            <a:r>
              <a:rPr lang="en-US" sz="2000" dirty="0" err="1">
                <a:latin typeface="Manrope" pitchFamily="34" charset="0"/>
                <a:ea typeface="Manrope" pitchFamily="34" charset="-122"/>
                <a:cs typeface="Manrope" pitchFamily="34" charset="-120"/>
              </a:rPr>
              <a:t>Javascript</a:t>
            </a:r>
            <a:endParaRPr lang="en-US" sz="2000" dirty="0"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>
              <a:lnSpc>
                <a:spcPts val="4300"/>
              </a:lnSpc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Zxcvbn.js for scoring</a:t>
            </a:r>
          </a:p>
          <a:p>
            <a:pPr>
              <a:lnSpc>
                <a:spcPts val="4300"/>
              </a:lnSpc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Canvas-confetti</a:t>
            </a:r>
          </a:p>
          <a:p>
            <a:pPr>
              <a:lnSpc>
                <a:spcPts val="4300"/>
              </a:lnSpc>
            </a:pPr>
            <a:r>
              <a:rPr lang="en-US" sz="2000" dirty="0" err="1">
                <a:latin typeface="Manrope" pitchFamily="34" charset="0"/>
                <a:ea typeface="Manrope" pitchFamily="34" charset="-122"/>
              </a:rPr>
              <a:t>AudioContext</a:t>
            </a:r>
            <a:endParaRPr lang="en-US" sz="2000" dirty="0">
              <a:latin typeface="Manrope" pitchFamily="34" charset="0"/>
              <a:ea typeface="Manrope" pitchFamily="34" charset="-122"/>
            </a:endParaRPr>
          </a:p>
          <a:p>
            <a:pPr>
              <a:lnSpc>
                <a:spcPts val="4300"/>
              </a:lnSpc>
            </a:pPr>
            <a:r>
              <a:rPr lang="en-US" sz="2000" dirty="0" err="1">
                <a:latin typeface="Manrope" pitchFamily="34" charset="0"/>
                <a:ea typeface="Manrope" pitchFamily="34" charset="-122"/>
              </a:rPr>
              <a:t>HavelBeenPwned</a:t>
            </a:r>
            <a:r>
              <a:rPr lang="en-US" sz="2000" dirty="0">
                <a:latin typeface="Manrope" pitchFamily="34" charset="0"/>
                <a:ea typeface="Manrope" pitchFamily="34" charset="-122"/>
              </a:rPr>
              <a:t> API</a:t>
            </a:r>
          </a:p>
          <a:p>
            <a:pPr>
              <a:lnSpc>
                <a:spcPts val="4300"/>
              </a:lnSpc>
            </a:pPr>
            <a:r>
              <a:rPr lang="en-US" sz="2000" dirty="0" err="1">
                <a:latin typeface="Manrope" pitchFamily="34" charset="0"/>
                <a:ea typeface="Manrope" pitchFamily="34" charset="-122"/>
              </a:rPr>
              <a:t>LocalStorage</a:t>
            </a:r>
            <a:r>
              <a:rPr lang="en-US" sz="2000" dirty="0">
                <a:latin typeface="Manrope" pitchFamily="34" charset="0"/>
                <a:ea typeface="Manrope" pitchFamily="34" charset="-122"/>
              </a:rPr>
              <a:t> for quiz stats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606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5822F-82F7-CDC2-0A57-426423FA1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hand touching a check mark&#10;&#10;AI-generated content may be incorrect.">
            <a:extLst>
              <a:ext uri="{FF2B5EF4-FFF2-40B4-BE49-F238E27FC236}">
                <a16:creationId xmlns:a16="http://schemas.microsoft.com/office/drawing/2014/main" id="{99862640-1FAC-2042-F5C6-7234E7AF51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50" cy="813223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2B1E15D-6514-FA7E-05C6-321AF9BB1B6C}"/>
              </a:ext>
            </a:extLst>
          </p:cNvPr>
          <p:cNvSpPr/>
          <p:nvPr/>
        </p:nvSpPr>
        <p:spPr>
          <a:xfrm>
            <a:off x="130572" y="1085096"/>
            <a:ext cx="8039219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Experiments &amp; Testing</a:t>
            </a:r>
            <a:endParaRPr lang="en-US" sz="34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80408C6C-1E5A-420E-1FCD-9F8BC00F996C}"/>
              </a:ext>
            </a:extLst>
          </p:cNvPr>
          <p:cNvSpPr/>
          <p:nvPr/>
        </p:nvSpPr>
        <p:spPr>
          <a:xfrm>
            <a:off x="130572" y="2021267"/>
            <a:ext cx="8039219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00"/>
              </a:lnSpc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Tested weak, strong, breached, passphrase passwords</a:t>
            </a:r>
          </a:p>
          <a:p>
            <a:pPr>
              <a:lnSpc>
                <a:spcPts val="4300"/>
              </a:lnSpc>
            </a:pPr>
            <a:r>
              <a:rPr lang="en-US" sz="2000" dirty="0" err="1">
                <a:latin typeface="Manrope" pitchFamily="34" charset="0"/>
                <a:ea typeface="Manrope" pitchFamily="34" charset="-122"/>
              </a:rPr>
              <a:t>Zxcvbn</a:t>
            </a:r>
            <a:r>
              <a:rPr lang="en-US" sz="2000" dirty="0">
                <a:latin typeface="Manrope" pitchFamily="34" charset="0"/>
                <a:ea typeface="Manrope" pitchFamily="34" charset="-122"/>
              </a:rPr>
              <a:t> + entropy matched expected results</a:t>
            </a:r>
          </a:p>
          <a:p>
            <a:pPr>
              <a:lnSpc>
                <a:spcPts val="4300"/>
              </a:lnSpc>
            </a:pPr>
            <a:r>
              <a:rPr lang="en-US" sz="2000" dirty="0">
                <a:latin typeface="Manrope" pitchFamily="34" charset="0"/>
                <a:ea typeface="Manrope" pitchFamily="34" charset="-122"/>
              </a:rPr>
              <a:t>20 users tested quiz</a:t>
            </a:r>
          </a:p>
          <a:p>
            <a:pPr>
              <a:lnSpc>
                <a:spcPts val="4300"/>
              </a:lnSpc>
            </a:pPr>
            <a:r>
              <a:rPr lang="en-US" sz="2000" dirty="0">
                <a:latin typeface="Manrope" pitchFamily="34" charset="0"/>
                <a:ea typeface="Manrope" pitchFamily="34" charset="-122"/>
              </a:rPr>
              <a:t>Scores improved (48% </a:t>
            </a:r>
            <a:r>
              <a:rPr lang="en-US" sz="2000" dirty="0"/>
              <a:t>→ 78%)</a:t>
            </a:r>
          </a:p>
          <a:p>
            <a:pPr>
              <a:lnSpc>
                <a:spcPts val="4300"/>
              </a:lnSpc>
            </a:pPr>
            <a:r>
              <a:rPr lang="en-US" sz="2000" dirty="0"/>
              <a:t>Gamification improved engagement</a:t>
            </a:r>
          </a:p>
        </p:txBody>
      </p:sp>
    </p:spTree>
    <p:extLst>
      <p:ext uri="{BB962C8B-B14F-4D97-AF65-F5344CB8AC3E}">
        <p14:creationId xmlns:p14="http://schemas.microsoft.com/office/powerpoint/2010/main" val="325241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44DE9-D91D-B0FA-71B0-94EB8991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1AD0480-E040-DF06-CF29-5EF08247B8B6}"/>
              </a:ext>
            </a:extLst>
          </p:cNvPr>
          <p:cNvSpPr/>
          <p:nvPr/>
        </p:nvSpPr>
        <p:spPr>
          <a:xfrm>
            <a:off x="613172" y="481846"/>
            <a:ext cx="8039219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Results</a:t>
            </a:r>
            <a:endParaRPr lang="en-US" sz="34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617C6113-2403-3FD3-9726-F2B2A9755AFD}"/>
              </a:ext>
            </a:extLst>
          </p:cNvPr>
          <p:cNvSpPr/>
          <p:nvPr/>
        </p:nvSpPr>
        <p:spPr>
          <a:xfrm>
            <a:off x="613172" y="1418017"/>
            <a:ext cx="8039219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00"/>
              </a:lnSpc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Users improved password creation</a:t>
            </a:r>
          </a:p>
          <a:p>
            <a:pPr>
              <a:lnSpc>
                <a:spcPts val="4300"/>
              </a:lnSpc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Real-time tips helped learning</a:t>
            </a:r>
          </a:p>
          <a:p>
            <a:pPr>
              <a:lnSpc>
                <a:spcPts val="4300"/>
              </a:lnSpc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Quiz reinforced cybersecurity concepts</a:t>
            </a:r>
          </a:p>
          <a:p>
            <a:pPr>
              <a:lnSpc>
                <a:spcPts val="4300"/>
              </a:lnSpc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Celebration features increased motivation</a:t>
            </a:r>
          </a:p>
          <a:p>
            <a:pPr>
              <a:lnSpc>
                <a:spcPts val="4300"/>
              </a:lnSpc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Pre-test vs Post-test improvement</a:t>
            </a:r>
          </a:p>
          <a:p>
            <a:pPr>
              <a:lnSpc>
                <a:spcPts val="4300"/>
              </a:lnSpc>
            </a:pPr>
            <a:endParaRPr lang="en-US" sz="2000" dirty="0"/>
          </a:p>
        </p:txBody>
      </p:sp>
      <p:pic>
        <p:nvPicPr>
          <p:cNvPr id="10" name="Picture 9" descr="A close-up of a lock&#10;&#10;AI-generated content may be incorrect.">
            <a:extLst>
              <a:ext uri="{FF2B5EF4-FFF2-40B4-BE49-F238E27FC236}">
                <a16:creationId xmlns:a16="http://schemas.microsoft.com/office/drawing/2014/main" id="{1E8749B3-A9F2-BB4C-AFEA-AFD9DF742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321" y="3042404"/>
            <a:ext cx="61150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5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272</TotalTime>
  <Words>333</Words>
  <Application>Microsoft Office PowerPoint</Application>
  <PresentationFormat>Widescreen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Alexandria Medium</vt:lpstr>
      <vt:lpstr>Arial</vt:lpstr>
      <vt:lpstr>Bookman Old Style</vt:lpstr>
      <vt:lpstr>Calibri</vt:lpstr>
      <vt:lpstr>Manrope</vt:lpstr>
      <vt:lpstr>Rockwell</vt:lpstr>
      <vt:lpstr>Damask</vt:lpstr>
      <vt:lpstr>PowerPoint Presentation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pasang Lama</dc:creator>
  <cp:lastModifiedBy>Bidhan Arzel</cp:lastModifiedBy>
  <cp:revision>7</cp:revision>
  <dcterms:created xsi:type="dcterms:W3CDTF">2025-11-29T04:40:59Z</dcterms:created>
  <dcterms:modified xsi:type="dcterms:W3CDTF">2025-11-29T17:31:20Z</dcterms:modified>
</cp:coreProperties>
</file>